
<file path=[Content_Types].xml><?xml version="1.0" encoding="utf-8"?>
<Types xmlns="http://schemas.openxmlformats.org/package/2006/content-types">
  <Default Extension="jpeg" ContentType="image/jpeg"/>
  <Default Extension="php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72" r:id="rId4"/>
    <p:sldId id="273" r:id="rId5"/>
    <p:sldId id="280" r:id="rId6"/>
    <p:sldId id="275" r:id="rId7"/>
    <p:sldId id="260" r:id="rId8"/>
    <p:sldId id="276" r:id="rId9"/>
    <p:sldId id="261" r:id="rId10"/>
    <p:sldId id="277" r:id="rId11"/>
    <p:sldId id="279" r:id="rId12"/>
    <p:sldId id="264" r:id="rId13"/>
    <p:sldId id="265" r:id="rId14"/>
    <p:sldId id="266" r:id="rId15"/>
    <p:sldId id="267" r:id="rId16"/>
    <p:sldId id="268" r:id="rId17"/>
    <p:sldId id="271" r:id="rId18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BAD6F6"/>
    <a:srgbClr val="C3D49C"/>
    <a:srgbClr val="E1ECFB"/>
    <a:srgbClr val="BCD4F1"/>
    <a:srgbClr val="B9D6F6"/>
    <a:srgbClr val="F1F5FE"/>
    <a:srgbClr val="E1EBF8"/>
    <a:srgbClr val="73C48A"/>
    <a:srgbClr val="C48C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BC7DBB-7BB3-4C07-A4D4-8E0BB511B1E7}" v="73" dt="2026-10-15T15:03:10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8" autoAdjust="0"/>
    <p:restoredTop sz="94660"/>
  </p:normalViewPr>
  <p:slideViewPr>
    <p:cSldViewPr snapToGrid="0">
      <p:cViewPr>
        <p:scale>
          <a:sx n="90" d="100"/>
          <a:sy n="90" d="100"/>
        </p:scale>
        <p:origin x="340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964" y="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F67172-5EAF-9768-4881-CD9B9150831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31BD6E-48A8-77DC-3C2C-2C37E7C902B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BE75B-3AE2-45FF-B6F9-F07D391DA5AE}" type="datetimeFigureOut">
              <a:rPr lang="LID4096" smtClean="0"/>
              <a:t>10/15/2026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55CAEC-F77D-3AB0-5620-9855BEF000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97AAEC-E168-A914-220B-B2531FEFEC0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ADADC-44D8-43CF-AB33-5CAEF1804A50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18382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52FC1-9149-48EF-8E7D-89B286A4DFEF}" type="datetimeFigureOut">
              <a:rPr lang="LID4096" smtClean="0"/>
              <a:t>10/15/2026</a:t>
            </a:fld>
            <a:endParaRPr lang="LID4096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ID4096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49B8A-3ACC-45F1-84A9-5A6F9FBADE48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5786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B922F-D217-E42D-0AE8-632575D11E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C5A8A3-1DE8-01AE-7D66-28696B6AA7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C7781-EF0B-5A09-CC2F-374E637E3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88F5-E2FB-41B9-8243-7690515ABF31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9900E-564F-0A9F-F6DB-9E412BA34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CF049-5A88-C37B-6103-96F0C79F3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238630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44D71-6188-5AAA-A5F7-30854F83A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C3E5D-8175-200A-BACA-225092739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DDA0F-E2DD-5AF6-20A5-07CCED8C5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D6BC1-61BD-4FEE-9CC9-D1C4F3F67E8B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CBD73-BEE5-2884-DB33-B58501E19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DBA6D-FCA8-A384-1173-DBC27BD59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24999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D02D-318F-3443-4676-073606AF1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88DDD-8766-0096-FFB2-17DB6C8CA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AFFB1-1464-4496-7C79-53F869D01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C038-8778-4243-8D7D-74064659007F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90EA6-8A74-3A37-8A6F-8D9DDD3B4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2F276-E257-AB60-865C-560E2EAB9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82617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C1DF6-09FE-277C-496A-C08E19E9A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E5578-B924-F9E0-5F06-E6D1C80255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89F26C-726B-70C7-C1AD-08DED5986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943960-DBAE-0572-0DE6-846A3EBFC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B784-9350-4109-B381-F57B7550B5B4}" type="datetime1">
              <a:rPr lang="LID4096" smtClean="0"/>
              <a:t>10/15/2026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6F286-D605-4730-3043-3E6BEA5A8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8D519D-8AE7-633E-7890-118D9B72B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85639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01BFF-74BE-6C8A-8E27-E47214697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87E4F-26D5-475B-B723-38A55D7F9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9BC43-65A8-9BF5-67AE-049BEE906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01188F-A79B-11FA-B854-DBAD8DFC2D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03E307-85B2-1227-3640-F51A557B5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794FF5-A8A5-3EE5-75EA-F2AD7FB78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D551A-5EB3-4A35-B205-65CD8482A16B}" type="datetime1">
              <a:rPr lang="LID4096" smtClean="0"/>
              <a:t>10/15/2026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88AE17-859D-C0BF-450D-2CBA97C0A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2BCD14-5F34-6381-6FDE-E24ECF9C6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76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DB18E-FFFA-E26D-2A5F-A8F33D480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80C6CA-B3FD-8ED6-0E52-CEB288591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BAAC8-2126-4152-B35F-3634E220B438}" type="datetime1">
              <a:rPr lang="LID4096" smtClean="0"/>
              <a:t>10/15/2026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6A45B5-CC10-90D8-5CDC-A94B80EA3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DA7D3E-5CFB-2219-5C5A-D6670FBDB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048933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50C36B-CB7C-3216-8422-4E0E6D285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6356350"/>
            <a:ext cx="4812660" cy="365125"/>
          </a:xfrm>
        </p:spPr>
        <p:txBody>
          <a:bodyPr/>
          <a:lstStyle>
            <a:lvl1pPr>
              <a:defRPr sz="1600"/>
            </a:lvl1pPr>
          </a:lstStyle>
          <a:p>
            <a:r>
              <a:rPr lang="he-IL" dirty="0"/>
              <a:t>כיתה ז | חלק א | יחידה ב | פרק 28: משולש שווה-צלעות</a:t>
            </a:r>
            <a:endParaRPr lang="LID4096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673933-79B5-16A8-F231-A4AD1A838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260B59-00AF-2A65-A71D-EEF17BD3FD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99" y="6167621"/>
            <a:ext cx="1541529" cy="55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22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2E8B-9A00-49CF-A4B0-8E447392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B7249-1DD4-6157-180E-9D39CF122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054AA-73AD-15F6-F435-F7336706B5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2BF40-38D5-C35D-C122-4551C2078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39541-1FDA-4225-B0A1-CD8E27B8AF31}" type="datetime1">
              <a:rPr lang="LID4096" smtClean="0"/>
              <a:t>10/15/2026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17F6E-F438-D537-5B91-2AFE41646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66A5B4-BD79-ECA6-D24A-31D745679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3597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16C7E-A067-DDD9-D4DA-EC51CEB5A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543195-47B3-571A-97EA-A637531599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745F66-8E39-17C0-2CA1-883E522B0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45776-A5BE-EE36-217A-170B401E2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DE6F-6E2A-41D5-855D-9DDA84A25E8E}" type="datetime1">
              <a:rPr lang="LID4096" smtClean="0"/>
              <a:t>10/15/2026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95473A-3BC3-6F02-9B7F-80017DA03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D1027-EE92-D70C-0A53-045FB6CC6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62183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3EE3C-EACA-579A-3F8D-78ECF181D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78C8FE-841C-A831-0057-507FEE725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BF94A-B837-A7A6-91FE-64464F356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7BE9A-8FD6-4E53-88D1-219B17202737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ED44C-F2A4-F9EA-49BC-8E251544C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05A7CC-BAA5-D454-C5AD-A314F0DF5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88497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2DF8B2-CB13-232B-1E68-53B508FA1E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C94300-F8DC-49D9-775C-1B8893C746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58A1E-D786-58AB-A0CC-E10CBD523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E9463-9734-4E99-B0E9-AE14B64371B5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A2BBF-6212-55B3-E715-45E9CEE7F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0082C-BB8E-E4CB-8966-273FABF7F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7944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132766-19D0-956A-5714-0A81BC25C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F0CE4-3F68-F85D-534F-BEDF9CA41C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ACEFE-D925-7B5A-0F90-75DE4268AC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88E2EC-2357-4649-B3E3-18687C781DCE}" type="datetime1">
              <a:rPr lang="LID4096" smtClean="0"/>
              <a:t>10/15/2026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6743A-157A-EB61-0CD6-AC42463FD1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he-IL"/>
              <a:t>כיתה ז | חלק א { יחידה ב | פרק 28: משולש שווה-צלעות</a:t>
            </a:r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A59F9-A42D-E306-5ADB-F08B36F44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4F4AA6-5054-4DE6-86B8-2483967BAC64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432008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h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h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ebra.org/m/g9ckaw5q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hyperlink" Target="https://www.geogebra.org/m/g9ckaw5q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h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image" Target="../media/image2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8C60F5-401F-CE8F-6AED-BD89F528A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79" y="1745455"/>
            <a:ext cx="6974446" cy="21363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056FA0F-9C42-72B2-2143-11331D852296}"/>
              </a:ext>
            </a:extLst>
          </p:cNvPr>
          <p:cNvSpPr txBox="1"/>
          <p:nvPr/>
        </p:nvSpPr>
        <p:spPr>
          <a:xfrm>
            <a:off x="5321945" y="3319159"/>
            <a:ext cx="24048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2800" b="1" dirty="0"/>
              <a:t>יחידה ב | פרק 27</a:t>
            </a:r>
            <a:endParaRPr lang="LID4096" sz="2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6665D-5024-A6C9-2001-EFE12A5543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38"/>
          <a:stretch>
            <a:fillRect/>
          </a:stretch>
        </p:blipFill>
        <p:spPr>
          <a:xfrm>
            <a:off x="0" y="-12723"/>
            <a:ext cx="4809506" cy="687072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AAB25E0-977A-E63E-8BBD-6E5F3E5E9136}"/>
              </a:ext>
            </a:extLst>
          </p:cNvPr>
          <p:cNvCxnSpPr/>
          <p:nvPr/>
        </p:nvCxnSpPr>
        <p:spPr>
          <a:xfrm>
            <a:off x="401283" y="6506056"/>
            <a:ext cx="11393819" cy="0"/>
          </a:xfrm>
          <a:prstGeom prst="line">
            <a:avLst/>
          </a:prstGeom>
          <a:ln w="19050">
            <a:solidFill>
              <a:srgbClr val="C48C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632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D3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F9E50FE-A0EA-9537-1506-2A8FA19D22AC}"/>
              </a:ext>
            </a:extLst>
          </p:cNvPr>
          <p:cNvSpPr/>
          <p:nvPr/>
        </p:nvSpPr>
        <p:spPr>
          <a:xfrm>
            <a:off x="674914" y="1553028"/>
            <a:ext cx="10784114" cy="36721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A87B116-8FCE-6422-CD5F-0EEDB15052A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15403E-4E08-A521-303D-4AF1A63D50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719" t="22775" r="831" b="54045"/>
          <a:stretch>
            <a:fillRect/>
          </a:stretch>
        </p:blipFill>
        <p:spPr>
          <a:xfrm>
            <a:off x="2323027" y="1842487"/>
            <a:ext cx="7735801" cy="5135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24355A-EBE1-0F54-DC15-64063DBCA8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1286" t="41630" r="830"/>
          <a:stretch>
            <a:fillRect/>
          </a:stretch>
        </p:blipFill>
        <p:spPr>
          <a:xfrm>
            <a:off x="2892363" y="4002983"/>
            <a:ext cx="7057180" cy="12932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2245BC-7ACF-80E6-14D2-B492E18AE8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5" t="21588" r="64452" b="4075"/>
          <a:stretch>
            <a:fillRect/>
          </a:stretch>
        </p:blipFill>
        <p:spPr>
          <a:xfrm>
            <a:off x="4044459" y="2356038"/>
            <a:ext cx="3959111" cy="16469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2FD700-08A5-5B9E-1BA0-B69FDE97CB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719" r="831" b="82534"/>
          <a:stretch>
            <a:fillRect/>
          </a:stretch>
        </p:blipFill>
        <p:spPr>
          <a:xfrm>
            <a:off x="3723227" y="1119674"/>
            <a:ext cx="7735801" cy="3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12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038601-1DB9-1D57-8DD2-329693749F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07E380-FFFB-524A-F94D-266335505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0028"/>
            <a:ext cx="12192000" cy="455794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CC8AF46-14A1-01FF-F4EE-4985ED70D39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C8FA2D-A900-A721-5B19-AAEF348E4C81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קודקודיות</a:t>
            </a:r>
            <a:endParaRPr lang="LID4096" sz="4000" b="1" u="sng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2A8826-85A9-3F2A-7BBA-2C5B5ADCC821}"/>
              </a:ext>
            </a:extLst>
          </p:cNvPr>
          <p:cNvSpPr/>
          <p:nvPr/>
        </p:nvSpPr>
        <p:spPr>
          <a:xfrm>
            <a:off x="195943" y="3505482"/>
            <a:ext cx="11996057" cy="1440000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2A8F62-6D15-A8F7-03FA-999B7774E73B}"/>
              </a:ext>
            </a:extLst>
          </p:cNvPr>
          <p:cNvSpPr/>
          <p:nvPr/>
        </p:nvSpPr>
        <p:spPr>
          <a:xfrm>
            <a:off x="195943" y="1150027"/>
            <a:ext cx="11996057" cy="1929879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187892-4D7F-8655-F74C-6368BA4200E6}"/>
              </a:ext>
            </a:extLst>
          </p:cNvPr>
          <p:cNvSpPr/>
          <p:nvPr/>
        </p:nvSpPr>
        <p:spPr>
          <a:xfrm>
            <a:off x="3483429" y="5098912"/>
            <a:ext cx="8708571" cy="975317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5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D6F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232779-46F1-84C8-EBC2-A430BD162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658B2B-93C3-7B3B-876A-ADB9AF6948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"/>
          <a:stretch>
            <a:fillRect/>
          </a:stretch>
        </p:blipFill>
        <p:spPr>
          <a:xfrm>
            <a:off x="7088" y="1218254"/>
            <a:ext cx="12177824" cy="4421491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53590B-AB86-1988-A092-4E6FDBCDB1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08B81D-DFF0-B8BB-631E-CBD5A8FD99B0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rgbClr val="EFF5FE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קודקודיות</a:t>
            </a:r>
            <a:endParaRPr lang="LID4096" sz="4000" b="1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042358-9833-C99E-FF68-52E163C5158F}"/>
              </a:ext>
            </a:extLst>
          </p:cNvPr>
          <p:cNvSpPr/>
          <p:nvPr/>
        </p:nvSpPr>
        <p:spPr>
          <a:xfrm>
            <a:off x="6487886" y="2779768"/>
            <a:ext cx="5141143" cy="2111546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47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D6F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3FDA8E-410B-2B86-4EF4-AB0983D5E3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3C89C1-50A9-2989-55EF-9A177A91AB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900"/>
          <a:stretch>
            <a:fillRect/>
          </a:stretch>
        </p:blipFill>
        <p:spPr>
          <a:xfrm>
            <a:off x="0" y="1218254"/>
            <a:ext cx="12192000" cy="199407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94E8CF7-59C4-8CDC-DAE6-20EB2EF142A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E4A8CE-B11D-BB48-576C-7116244C75EE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rgbClr val="EFF5FE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קודקודיות</a:t>
            </a:r>
            <a:endParaRPr lang="LID4096" sz="4000" b="1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1A58E9-3146-7365-711A-E95B153C09CB}"/>
              </a:ext>
            </a:extLst>
          </p:cNvPr>
          <p:cNvSpPr/>
          <p:nvPr/>
        </p:nvSpPr>
        <p:spPr>
          <a:xfrm>
            <a:off x="6487886" y="2779768"/>
            <a:ext cx="5141143" cy="2111546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D8D058-99F6-CE4E-9806-1CD1619C93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26707"/>
            <a:ext cx="12192000" cy="25550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645F441-2A4C-1F19-5ED8-8F65D2799E7E}"/>
              </a:ext>
            </a:extLst>
          </p:cNvPr>
          <p:cNvSpPr/>
          <p:nvPr/>
        </p:nvSpPr>
        <p:spPr>
          <a:xfrm>
            <a:off x="6219371" y="2842808"/>
            <a:ext cx="5141143" cy="1296918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805D143-E38D-5EFA-2084-F4C9D68A6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7221" y="2878040"/>
            <a:ext cx="5013293" cy="14037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744C7D-57C1-D490-42A0-C0CFC2467639}"/>
              </a:ext>
            </a:extLst>
          </p:cNvPr>
          <p:cNvSpPr/>
          <p:nvPr/>
        </p:nvSpPr>
        <p:spPr>
          <a:xfrm>
            <a:off x="72572" y="4174957"/>
            <a:ext cx="12053168" cy="1932457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A8CF206-21BD-1AF8-5C10-C7AA643DEB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701" b="34051"/>
          <a:stretch>
            <a:fillRect/>
          </a:stretch>
        </p:blipFill>
        <p:spPr>
          <a:xfrm>
            <a:off x="5290457" y="4135226"/>
            <a:ext cx="6392999" cy="18126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795BEC0-E6A8-A65C-7E2E-0D70117C830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7044" r="60746"/>
          <a:stretch>
            <a:fillRect/>
          </a:stretch>
        </p:blipFill>
        <p:spPr>
          <a:xfrm>
            <a:off x="276316" y="1755001"/>
            <a:ext cx="4379688" cy="255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D4F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E9F1FD-3560-DD3F-B37C-A94A03958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5354498B-8D73-9EC9-AA9E-B532AE0C62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4900"/>
          <a:stretch>
            <a:fillRect/>
          </a:stretch>
        </p:blipFill>
        <p:spPr>
          <a:xfrm>
            <a:off x="0" y="1218254"/>
            <a:ext cx="12192000" cy="199407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2FFD755-2D1E-A131-C95A-DA00F43932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26707"/>
            <a:ext cx="12192000" cy="255501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15AB84B-438B-2BE5-F56E-302ABC5133D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97AD57-2546-88C7-0C54-BE0B6AA89501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rgbClr val="EFF5FE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קודקודיות</a:t>
            </a:r>
            <a:endParaRPr lang="LID4096" sz="4000" b="1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501BAC-A31A-1BFD-8745-B6B9B3F2E4FF}"/>
              </a:ext>
            </a:extLst>
          </p:cNvPr>
          <p:cNvSpPr/>
          <p:nvPr/>
        </p:nvSpPr>
        <p:spPr>
          <a:xfrm>
            <a:off x="3749749" y="3202235"/>
            <a:ext cx="6335322" cy="1086215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8B3F47-D7EE-D87D-4C16-9B21239E9201}"/>
              </a:ext>
            </a:extLst>
          </p:cNvPr>
          <p:cNvSpPr/>
          <p:nvPr/>
        </p:nvSpPr>
        <p:spPr>
          <a:xfrm>
            <a:off x="72571" y="4181720"/>
            <a:ext cx="12064457" cy="2183612"/>
          </a:xfrm>
          <a:prstGeom prst="rect">
            <a:avLst/>
          </a:prstGeom>
          <a:solidFill>
            <a:srgbClr val="F1F5F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ln>
                <a:solidFill>
                  <a:sysClr val="windowText" lastClr="000000"/>
                </a:solidFill>
              </a:ln>
              <a:solidFill>
                <a:srgbClr val="E1EBF8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DBDBD5-DD49-D9AF-989F-B42373E9DD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923" t="1354" b="62281"/>
          <a:stretch>
            <a:fillRect/>
          </a:stretch>
        </p:blipFill>
        <p:spPr>
          <a:xfrm>
            <a:off x="5167086" y="2746062"/>
            <a:ext cx="6193428" cy="4827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B413671-7ABC-7014-E5C5-68E5A1868AD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5879"/>
          <a:stretch>
            <a:fillRect/>
          </a:stretch>
        </p:blipFill>
        <p:spPr>
          <a:xfrm>
            <a:off x="5079999" y="4822764"/>
            <a:ext cx="6139239" cy="15084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11032C-F4BF-67C7-C3B8-9CCA383A723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2701" b="85248"/>
          <a:stretch>
            <a:fillRect/>
          </a:stretch>
        </p:blipFill>
        <p:spPr>
          <a:xfrm>
            <a:off x="5290457" y="4450365"/>
            <a:ext cx="6392999" cy="4054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472E681-2AF6-447D-9414-BFA5AD6762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8484" y="5856453"/>
            <a:ext cx="1661732" cy="47478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6B82DB-05AF-4073-DAB7-7C2A0BF6A4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516" t="40396" b="34523"/>
          <a:stretch>
            <a:fillRect/>
          </a:stretch>
        </p:blipFill>
        <p:spPr>
          <a:xfrm>
            <a:off x="3668484" y="3228777"/>
            <a:ext cx="7692030" cy="3329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A6997F5-6878-F122-4661-0B6046687A2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647" t="74919"/>
          <a:stretch>
            <a:fillRect/>
          </a:stretch>
        </p:blipFill>
        <p:spPr>
          <a:xfrm>
            <a:off x="7424057" y="3655764"/>
            <a:ext cx="3936457" cy="33292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203B2D9-D330-0867-93A4-4BF47BDAD7C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2988" r="48353"/>
          <a:stretch>
            <a:fillRect/>
          </a:stretch>
        </p:blipFill>
        <p:spPr>
          <a:xfrm>
            <a:off x="6575332" y="4065235"/>
            <a:ext cx="4204610" cy="3585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D95B6CD-569C-C6DE-FB9E-5C1424E738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550" y="1827234"/>
            <a:ext cx="4403907" cy="247097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972896A-30AF-DD6B-2036-1EC2864BB7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99" y="6167621"/>
            <a:ext cx="1541529" cy="55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4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DAFBEF-636D-58AA-481A-284D4C28D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A2EE3F3-44F2-E98F-6451-9779421C0C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B4DD6C-C90C-3E52-9AAA-B394F37819DB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א. זיהוי זוויות קודקודיות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78FCCD-20D1-6026-4FE4-0863B64A4C8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0051B7-F59F-2574-9F13-465374387412}"/>
              </a:ext>
            </a:extLst>
          </p:cNvPr>
          <p:cNvSpPr txBox="1"/>
          <p:nvPr/>
        </p:nvSpPr>
        <p:spPr>
          <a:xfrm>
            <a:off x="5643519" y="4196727"/>
            <a:ext cx="3223959" cy="1323439"/>
          </a:xfrm>
          <a:prstGeom prst="rect">
            <a:avLst/>
          </a:prstGeom>
          <a:noFill/>
          <a:ln w="28575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285-283</a:t>
            </a:r>
          </a:p>
          <a:p>
            <a:pPr algn="ctr"/>
            <a:r>
              <a:rPr lang="he-IL" sz="4000" dirty="0"/>
              <a:t>תרגילים 7-1</a:t>
            </a:r>
            <a:endParaRPr lang="LID4096" sz="40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069723-7827-BFA0-684F-FB8BA6D68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2" y="3526472"/>
            <a:ext cx="2966571" cy="12098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CF0BD1-A926-C56B-38F5-D0AD2E962B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6458" y="1806441"/>
            <a:ext cx="3517412" cy="138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1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D49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AA9FAB-95CD-057C-4B6E-8D9CAE6EE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3143CF-DD25-DB30-9D4E-FB32FED626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47"/>
          <a:stretch>
            <a:fillRect/>
          </a:stretch>
        </p:blipFill>
        <p:spPr>
          <a:xfrm>
            <a:off x="233922" y="36285"/>
            <a:ext cx="11724155" cy="6799943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E5ED09B-B451-E3C3-CCF9-53749F25A11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3373CD-E738-04BE-E1AA-B66A37B1DD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99" y="6167621"/>
            <a:ext cx="1541529" cy="55549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6BB4EBE-5FD8-A4FC-0B14-6733B6F49519}"/>
              </a:ext>
            </a:extLst>
          </p:cNvPr>
          <p:cNvSpPr/>
          <p:nvPr/>
        </p:nvSpPr>
        <p:spPr>
          <a:xfrm>
            <a:off x="382772" y="559981"/>
            <a:ext cx="3274828" cy="245257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91A6AE3-9456-9686-F97E-61AE27616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999" y="1895634"/>
            <a:ext cx="4048435" cy="306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64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D6010E-3CA7-B7BC-704D-9942987A2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AB3D8AC-48A1-FBCA-3D01-3F9717DD9AE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9D063FF-F282-A15B-01AE-0AF0EE4BBF50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ב. חישובים עם זוויות קודקודיות</a:t>
            </a:r>
            <a:endParaRPr lang="LID4096" sz="4000" b="1" u="sng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205CC0-5DE5-91E9-2E35-0E7C9C6C1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6475"/>
            <a:ext cx="12192000" cy="314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47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CFB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F8F7CA-0188-9C0D-94FB-0325E64AC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ADA1A0-B926-4A42-AFE6-BD32441D431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0E870E-F91E-1763-CDF1-8F4972CD9986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ב. חישובים עם זוויות קודקודיות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DB7815-47A9-A247-190C-EBF774681B8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BDDC26-BF47-10BE-EA8C-A83E03589C63}"/>
              </a:ext>
            </a:extLst>
          </p:cNvPr>
          <p:cNvSpPr txBox="1"/>
          <p:nvPr/>
        </p:nvSpPr>
        <p:spPr>
          <a:xfrm>
            <a:off x="8132988" y="4169022"/>
            <a:ext cx="3223959" cy="1323439"/>
          </a:xfrm>
          <a:prstGeom prst="rect">
            <a:avLst/>
          </a:prstGeom>
          <a:noFill/>
          <a:ln w="28575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287-286</a:t>
            </a:r>
          </a:p>
          <a:p>
            <a:pPr algn="ctr"/>
            <a:r>
              <a:rPr lang="he-IL" sz="4000" dirty="0"/>
              <a:t>תרגילים 17-8</a:t>
            </a:r>
            <a:endParaRPr lang="LID4096" sz="40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F302C58-F3D3-045A-0A4D-B24E67EF99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199"/>
          <a:stretch>
            <a:fillRect/>
          </a:stretch>
        </p:blipFill>
        <p:spPr>
          <a:xfrm>
            <a:off x="6096000" y="1600433"/>
            <a:ext cx="5685285" cy="17352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DAD9B1D-C54E-D3EF-5B78-9EB367A16A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9768"/>
          <a:stretch>
            <a:fillRect/>
          </a:stretch>
        </p:blipFill>
        <p:spPr>
          <a:xfrm rot="5400000">
            <a:off x="3765940" y="1849473"/>
            <a:ext cx="3147423" cy="138017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CA0D978-C43F-9DB0-40D0-3D6467921B52}"/>
              </a:ext>
            </a:extLst>
          </p:cNvPr>
          <p:cNvSpPr txBox="1"/>
          <p:nvPr/>
        </p:nvSpPr>
        <p:spPr>
          <a:xfrm>
            <a:off x="4890457" y="4169022"/>
            <a:ext cx="3223959" cy="1323439"/>
          </a:xfrm>
          <a:prstGeom prst="rect">
            <a:avLst/>
          </a:prstGeom>
          <a:noFill/>
          <a:ln w="28575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עמודים 289-288</a:t>
            </a:r>
          </a:p>
          <a:p>
            <a:pPr algn="ctr"/>
            <a:r>
              <a:rPr lang="he-IL" sz="4000" dirty="0"/>
              <a:t>תרגילים 24-18</a:t>
            </a:r>
            <a:endParaRPr lang="LID4096" sz="40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00061F6-FB51-C407-506F-FF6E7A2A57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58" y="3234632"/>
            <a:ext cx="2966571" cy="120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1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D49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96383-868B-FEB0-8EB4-3D41C87EC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B0579A5-7C1B-EAB9-7ECF-A23172BB94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2A286F-CFDC-A971-C30F-4F01A39BE5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7" t="544" b="2792"/>
          <a:stretch>
            <a:fillRect/>
          </a:stretch>
        </p:blipFill>
        <p:spPr>
          <a:xfrm>
            <a:off x="71562" y="732160"/>
            <a:ext cx="12120438" cy="527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7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 invX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D39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5680F8-2012-68C6-BC6D-9D82815B32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E31BC8-093A-92BB-DC7A-874330C0160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CF5797-DBB3-77DF-A245-7B5D1E2AD0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7" t="543" b="43475"/>
          <a:stretch>
            <a:fillRect/>
          </a:stretch>
        </p:blipFill>
        <p:spPr>
          <a:xfrm>
            <a:off x="71562" y="732160"/>
            <a:ext cx="12120438" cy="3052661"/>
          </a:xfrm>
          <a:prstGeom prst="rect">
            <a:avLst/>
          </a:prstGeom>
        </p:spPr>
      </p:pic>
      <p:pic>
        <p:nvPicPr>
          <p:cNvPr id="6" name="Graphic 5" descr="Link with solid fill">
            <a:hlinkClick r:id="rId3"/>
            <a:extLst>
              <a:ext uri="{FF2B5EF4-FFF2-40B4-BE49-F238E27FC236}">
                <a16:creationId xmlns:a16="http://schemas.microsoft.com/office/drawing/2014/main" id="{50347DCD-D66C-CE63-55D4-70B4B51D22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21192" y="5019142"/>
            <a:ext cx="914400" cy="914400"/>
          </a:xfrm>
          <a:prstGeom prst="rect">
            <a:avLst/>
          </a:prstGeom>
        </p:spPr>
      </p:pic>
      <p:pic>
        <p:nvPicPr>
          <p:cNvPr id="13" name="Picture 12">
            <a:hlinkClick r:id="rId3"/>
            <a:extLst>
              <a:ext uri="{FF2B5EF4-FFF2-40B4-BE49-F238E27FC236}">
                <a16:creationId xmlns:a16="http://schemas.microsoft.com/office/drawing/2014/main" id="{AA47EEDB-E5B2-E567-DABD-0C3AB79496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378" y="4926314"/>
            <a:ext cx="2197352" cy="6428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4F7204-7178-FA9C-AACF-2E0E1C09F9E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00"/>
          <a:stretch>
            <a:fillRect/>
          </a:stretch>
        </p:blipFill>
        <p:spPr>
          <a:xfrm>
            <a:off x="71562" y="1375017"/>
            <a:ext cx="11855395" cy="331414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8B0A64D-BCC9-D84F-765D-1E2267DB43CC}"/>
              </a:ext>
            </a:extLst>
          </p:cNvPr>
          <p:cNvSpPr/>
          <p:nvPr/>
        </p:nvSpPr>
        <p:spPr>
          <a:xfrm>
            <a:off x="11688417" y="2369489"/>
            <a:ext cx="421420" cy="231967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9848479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EAD58F-195E-F3AD-6C38-10B2A29EC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03E32CD-FB5E-5127-B669-84BD2896590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>
          <a:ln>
            <a:noFill/>
          </a:ln>
        </p:spPr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1C9E6E-D467-37F0-4154-B9DCE8181F4A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ג. חוצי-זוויות של זוויות קודקודיות</a:t>
            </a:r>
            <a:endParaRPr lang="LID4096" sz="4000" b="1" u="sng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61300A-6EC4-56CB-A683-2AF25F709740}"/>
              </a:ext>
            </a:extLst>
          </p:cNvPr>
          <p:cNvSpPr/>
          <p:nvPr/>
        </p:nvSpPr>
        <p:spPr>
          <a:xfrm>
            <a:off x="7940984" y="2091492"/>
            <a:ext cx="4172793" cy="354861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rgbClr val="E1EBF8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ACF365-3983-1FE4-7502-7AB19CF0DECD}"/>
              </a:ext>
            </a:extLst>
          </p:cNvPr>
          <p:cNvSpPr/>
          <p:nvPr/>
        </p:nvSpPr>
        <p:spPr>
          <a:xfrm>
            <a:off x="5954388" y="3479820"/>
            <a:ext cx="6198499" cy="924987"/>
          </a:xfrm>
          <a:prstGeom prst="rect">
            <a:avLst/>
          </a:prstGeom>
          <a:solidFill>
            <a:srgbClr val="E1EB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rgbClr val="E1EBF8"/>
              </a:solidFill>
            </a:endParaRPr>
          </a:p>
        </p:txBody>
      </p:sp>
      <p:pic>
        <p:nvPicPr>
          <p:cNvPr id="4" name="Graphic 3" descr="Link with solid fill">
            <a:hlinkClick r:id="rId2"/>
            <a:extLst>
              <a:ext uri="{FF2B5EF4-FFF2-40B4-BE49-F238E27FC236}">
                <a16:creationId xmlns:a16="http://schemas.microsoft.com/office/drawing/2014/main" id="{7075E99E-270D-13BC-6838-774AF24D528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684" y="295044"/>
            <a:ext cx="914400" cy="914400"/>
          </a:xfrm>
          <a:prstGeom prst="rect">
            <a:avLst/>
          </a:prstGeom>
        </p:spPr>
      </p:pic>
      <p:pic>
        <p:nvPicPr>
          <p:cNvPr id="10" name="Picture 9">
            <a:hlinkClick r:id="rId2"/>
            <a:extLst>
              <a:ext uri="{FF2B5EF4-FFF2-40B4-BE49-F238E27FC236}">
                <a16:creationId xmlns:a16="http://schemas.microsoft.com/office/drawing/2014/main" id="{BD4AD08B-7CA7-FDD7-E49B-B8F28EC314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870" y="202216"/>
            <a:ext cx="2197352" cy="64285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3B8AE6D-369B-B9FB-2F23-DB07753B52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000"/>
          <a:stretch>
            <a:fillRect/>
          </a:stretch>
        </p:blipFill>
        <p:spPr>
          <a:xfrm>
            <a:off x="421418" y="1947449"/>
            <a:ext cx="11094720" cy="2963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67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0979A5-38A4-9703-27AD-948889253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FBCEDB5-AF32-696B-004A-78A17C6B49C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1A89E7-9B77-7D45-69FB-DD73E10A4FEE}"/>
              </a:ext>
            </a:extLst>
          </p:cNvPr>
          <p:cNvSpPr txBox="1"/>
          <p:nvPr/>
        </p:nvSpPr>
        <p:spPr>
          <a:xfrm>
            <a:off x="0" y="202216"/>
            <a:ext cx="1219200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he-IL" sz="4000" b="1" u="sng" dirty="0"/>
              <a:t>ג. חוצי-זוויות של זוויות קודקודיות</a:t>
            </a:r>
            <a:endParaRPr lang="LID4096" sz="4000" b="1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E635EA-393D-2393-24F2-42D691BD947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r="1153"/>
          <a:stretch>
            <a:fillRect/>
          </a:stretch>
        </p:blipFill>
        <p:spPr>
          <a:xfrm>
            <a:off x="776364" y="1507350"/>
            <a:ext cx="2805036" cy="40156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A8B964-8018-6D40-8F60-CC89ADD0A2DF}"/>
              </a:ext>
            </a:extLst>
          </p:cNvPr>
          <p:cNvSpPr txBox="1"/>
          <p:nvPr/>
        </p:nvSpPr>
        <p:spPr>
          <a:xfrm>
            <a:off x="5786186" y="4208935"/>
            <a:ext cx="2938626" cy="1323439"/>
          </a:xfrm>
          <a:prstGeom prst="rect">
            <a:avLst/>
          </a:prstGeom>
          <a:noFill/>
          <a:ln w="19050">
            <a:solidFill>
              <a:srgbClr val="73C48A"/>
            </a:solidFill>
            <a:extLst>
              <a:ext uri="{C807C97D-BFC1-408E-A445-0C87EB9F89A2}">
                <ask:lineSketchStyleProps xmlns:ask="http://schemas.microsoft.com/office/drawing/2018/sketchyshapes" sd="1614585959">
                  <a:custGeom>
                    <a:avLst/>
                    <a:gdLst>
                      <a:gd name="csX0" fmla="*/ 0 w 3223959"/>
                      <a:gd name="csY0" fmla="*/ 0 h 1323439"/>
                      <a:gd name="csX1" fmla="*/ 440608 w 3223959"/>
                      <a:gd name="csY1" fmla="*/ 0 h 1323439"/>
                      <a:gd name="csX2" fmla="*/ 881215 w 3223959"/>
                      <a:gd name="csY2" fmla="*/ 0 h 1323439"/>
                      <a:gd name="csX3" fmla="*/ 1418542 w 3223959"/>
                      <a:gd name="csY3" fmla="*/ 0 h 1323439"/>
                      <a:gd name="csX4" fmla="*/ 2020348 w 3223959"/>
                      <a:gd name="csY4" fmla="*/ 0 h 1323439"/>
                      <a:gd name="csX5" fmla="*/ 2622153 w 3223959"/>
                      <a:gd name="csY5" fmla="*/ 0 h 1323439"/>
                      <a:gd name="csX6" fmla="*/ 3223959 w 3223959"/>
                      <a:gd name="csY6" fmla="*/ 0 h 1323439"/>
                      <a:gd name="csX7" fmla="*/ 3223959 w 3223959"/>
                      <a:gd name="csY7" fmla="*/ 467615 h 1323439"/>
                      <a:gd name="csX8" fmla="*/ 3223959 w 3223959"/>
                      <a:gd name="csY8" fmla="*/ 869058 h 1323439"/>
                      <a:gd name="csX9" fmla="*/ 3223959 w 3223959"/>
                      <a:gd name="csY9" fmla="*/ 1323439 h 1323439"/>
                      <a:gd name="csX10" fmla="*/ 2686633 w 3223959"/>
                      <a:gd name="csY10" fmla="*/ 1323439 h 1323439"/>
                      <a:gd name="csX11" fmla="*/ 2149306 w 3223959"/>
                      <a:gd name="csY11" fmla="*/ 1323439 h 1323439"/>
                      <a:gd name="csX12" fmla="*/ 1611980 w 3223959"/>
                      <a:gd name="csY12" fmla="*/ 1323439 h 1323439"/>
                      <a:gd name="csX13" fmla="*/ 1042413 w 3223959"/>
                      <a:gd name="csY13" fmla="*/ 1323439 h 1323439"/>
                      <a:gd name="csX14" fmla="*/ 601806 w 3223959"/>
                      <a:gd name="csY14" fmla="*/ 1323439 h 1323439"/>
                      <a:gd name="csX15" fmla="*/ 0 w 3223959"/>
                      <a:gd name="csY15" fmla="*/ 1323439 h 1323439"/>
                      <a:gd name="csX16" fmla="*/ 0 w 3223959"/>
                      <a:gd name="csY16" fmla="*/ 908761 h 1323439"/>
                      <a:gd name="csX17" fmla="*/ 0 w 3223959"/>
                      <a:gd name="csY17" fmla="*/ 454381 h 1323439"/>
                      <a:gd name="csX18" fmla="*/ 0 w 3223959"/>
                      <a:gd name="csY18" fmla="*/ 0 h 1323439"/>
                    </a:gdLst>
                    <a:ahLst/>
                    <a:cxnLst>
                      <a:cxn ang="0">
                        <a:pos x="csX0" y="csY0"/>
                      </a:cxn>
                      <a:cxn ang="0">
                        <a:pos x="csX1" y="csY1"/>
                      </a:cxn>
                      <a:cxn ang="0">
                        <a:pos x="csX2" y="csY2"/>
                      </a:cxn>
                      <a:cxn ang="0">
                        <a:pos x="csX3" y="csY3"/>
                      </a:cxn>
                      <a:cxn ang="0">
                        <a:pos x="csX4" y="csY4"/>
                      </a:cxn>
                      <a:cxn ang="0">
                        <a:pos x="csX5" y="csY5"/>
                      </a:cxn>
                      <a:cxn ang="0">
                        <a:pos x="csX6" y="csY6"/>
                      </a:cxn>
                      <a:cxn ang="0">
                        <a:pos x="csX7" y="csY7"/>
                      </a:cxn>
                      <a:cxn ang="0">
                        <a:pos x="csX8" y="csY8"/>
                      </a:cxn>
                      <a:cxn ang="0">
                        <a:pos x="csX9" y="csY9"/>
                      </a:cxn>
                      <a:cxn ang="0">
                        <a:pos x="csX10" y="csY10"/>
                      </a:cxn>
                      <a:cxn ang="0">
                        <a:pos x="csX11" y="csY11"/>
                      </a:cxn>
                      <a:cxn ang="0">
                        <a:pos x="csX12" y="csY12"/>
                      </a:cxn>
                      <a:cxn ang="0">
                        <a:pos x="csX13" y="csY13"/>
                      </a:cxn>
                      <a:cxn ang="0">
                        <a:pos x="csX14" y="csY14"/>
                      </a:cxn>
                      <a:cxn ang="0">
                        <a:pos x="csX15" y="csY15"/>
                      </a:cxn>
                      <a:cxn ang="0">
                        <a:pos x="csX16" y="csY16"/>
                      </a:cxn>
                      <a:cxn ang="0">
                        <a:pos x="csX17" y="csY17"/>
                      </a:cxn>
                      <a:cxn ang="0">
                        <a:pos x="csX18" y="csY18"/>
                      </a:cxn>
                    </a:cxnLst>
                    <a:rect l="l" t="t" r="r" b="b"/>
                    <a:pathLst>
                      <a:path w="3223959" h="1323439" extrusionOk="0">
                        <a:moveTo>
                          <a:pt x="0" y="0"/>
                        </a:moveTo>
                        <a:cubicBezTo>
                          <a:pt x="126021" y="-13928"/>
                          <a:pt x="263557" y="13482"/>
                          <a:pt x="440608" y="0"/>
                        </a:cubicBezTo>
                        <a:cubicBezTo>
                          <a:pt x="617659" y="-13482"/>
                          <a:pt x="746143" y="37640"/>
                          <a:pt x="881215" y="0"/>
                        </a:cubicBezTo>
                        <a:cubicBezTo>
                          <a:pt x="1016287" y="-37640"/>
                          <a:pt x="1184023" y="12607"/>
                          <a:pt x="1418542" y="0"/>
                        </a:cubicBezTo>
                        <a:cubicBezTo>
                          <a:pt x="1653061" y="-12607"/>
                          <a:pt x="1839828" y="35073"/>
                          <a:pt x="2020348" y="0"/>
                        </a:cubicBezTo>
                        <a:cubicBezTo>
                          <a:pt x="2200868" y="-35073"/>
                          <a:pt x="2463437" y="39172"/>
                          <a:pt x="2622153" y="0"/>
                        </a:cubicBezTo>
                        <a:cubicBezTo>
                          <a:pt x="2780869" y="-39172"/>
                          <a:pt x="3041920" y="20932"/>
                          <a:pt x="3223959" y="0"/>
                        </a:cubicBezTo>
                        <a:cubicBezTo>
                          <a:pt x="3240669" y="164935"/>
                          <a:pt x="3203615" y="267867"/>
                          <a:pt x="3223959" y="467615"/>
                        </a:cubicBezTo>
                        <a:cubicBezTo>
                          <a:pt x="3244303" y="667364"/>
                          <a:pt x="3222907" y="673758"/>
                          <a:pt x="3223959" y="869058"/>
                        </a:cubicBezTo>
                        <a:cubicBezTo>
                          <a:pt x="3225011" y="1064358"/>
                          <a:pt x="3197155" y="1175410"/>
                          <a:pt x="3223959" y="1323439"/>
                        </a:cubicBezTo>
                        <a:cubicBezTo>
                          <a:pt x="3077091" y="1358629"/>
                          <a:pt x="2954263" y="1309409"/>
                          <a:pt x="2686633" y="1323439"/>
                        </a:cubicBezTo>
                        <a:cubicBezTo>
                          <a:pt x="2419003" y="1337469"/>
                          <a:pt x="2289323" y="1290700"/>
                          <a:pt x="2149306" y="1323439"/>
                        </a:cubicBezTo>
                        <a:cubicBezTo>
                          <a:pt x="2009289" y="1356178"/>
                          <a:pt x="1868286" y="1302172"/>
                          <a:pt x="1611980" y="1323439"/>
                        </a:cubicBezTo>
                        <a:cubicBezTo>
                          <a:pt x="1355674" y="1344706"/>
                          <a:pt x="1286098" y="1287147"/>
                          <a:pt x="1042413" y="1323439"/>
                        </a:cubicBezTo>
                        <a:cubicBezTo>
                          <a:pt x="798728" y="1359731"/>
                          <a:pt x="790041" y="1308530"/>
                          <a:pt x="601806" y="1323439"/>
                        </a:cubicBezTo>
                        <a:cubicBezTo>
                          <a:pt x="413571" y="1338348"/>
                          <a:pt x="165580" y="1253094"/>
                          <a:pt x="0" y="1323439"/>
                        </a:cubicBezTo>
                        <a:cubicBezTo>
                          <a:pt x="-37348" y="1237016"/>
                          <a:pt x="45404" y="999377"/>
                          <a:pt x="0" y="908761"/>
                        </a:cubicBezTo>
                        <a:cubicBezTo>
                          <a:pt x="-45404" y="818145"/>
                          <a:pt x="47112" y="676072"/>
                          <a:pt x="0" y="454381"/>
                        </a:cubicBezTo>
                        <a:cubicBezTo>
                          <a:pt x="-47112" y="232690"/>
                          <a:pt x="41501" y="14744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txBody>
          <a:bodyPr wrap="none" rtlCol="0">
            <a:spAutoFit/>
          </a:bodyPr>
          <a:lstStyle/>
          <a:p>
            <a:pPr algn="ctr"/>
            <a:r>
              <a:rPr lang="he-IL" sz="4000" dirty="0"/>
              <a:t>עמוד 290</a:t>
            </a:r>
          </a:p>
          <a:p>
            <a:pPr algn="ctr"/>
            <a:r>
              <a:rPr lang="he-IL" sz="4000" dirty="0"/>
              <a:t>תרגילים 28-25</a:t>
            </a:r>
            <a:endParaRPr lang="LID4096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A7A18D-EA5B-997A-A3DE-79A599544C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602" y="3526472"/>
            <a:ext cx="2966571" cy="1209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EDD97B-D668-C173-57EC-BC043221F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4454" y="1947474"/>
            <a:ext cx="7506396" cy="86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7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F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3A3842-0A72-6448-E17F-B7A85EC3E6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2B3D3D3-5932-9CE9-9399-2E9A57DDDA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199"/>
          <a:stretch>
            <a:fillRect/>
          </a:stretch>
        </p:blipFill>
        <p:spPr>
          <a:xfrm>
            <a:off x="7031665" y="3376904"/>
            <a:ext cx="5035325" cy="1536866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60D0616-FA35-40C9-9E1A-84CDBB20C6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0918FDC-8965-0AE1-06A2-0097312C6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677" y="85951"/>
            <a:ext cx="4010694" cy="1841530"/>
          </a:xfrm>
          <a:prstGeom prst="rect">
            <a:avLst/>
          </a:prstGeom>
        </p:spPr>
      </p:pic>
      <p:pic>
        <p:nvPicPr>
          <p:cNvPr id="4" name="Graphic 3" descr="Open book outline">
            <a:extLst>
              <a:ext uri="{FF2B5EF4-FFF2-40B4-BE49-F238E27FC236}">
                <a16:creationId xmlns:a16="http://schemas.microsoft.com/office/drawing/2014/main" id="{BEA7C96F-A16A-F0C7-F9DC-9BFA8EA2E3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0776357">
            <a:off x="11212084" y="306117"/>
            <a:ext cx="682012" cy="6820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A9A430-42BB-ABB0-4638-BFD9AA33585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844" b="59597"/>
          <a:stretch>
            <a:fillRect/>
          </a:stretch>
        </p:blipFill>
        <p:spPr>
          <a:xfrm>
            <a:off x="382772" y="1519638"/>
            <a:ext cx="11601410" cy="18415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C7D6C2-966F-F46D-57CF-EAE36B048C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1287" y="4806491"/>
            <a:ext cx="8712895" cy="10059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D19A09-73FE-2452-71E4-DDAAFD87C2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9768"/>
          <a:stretch>
            <a:fillRect/>
          </a:stretch>
        </p:blipFill>
        <p:spPr>
          <a:xfrm rot="9219066">
            <a:off x="525563" y="3987942"/>
            <a:ext cx="3147423" cy="138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10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28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010D04-4D13-B9A7-F1C0-420D6205E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8FB00DC-A2DD-F866-C477-B7BF835AF5C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dirty="0"/>
              <a:t>כיתה ז | חלק א | יחידה ב | פרק 27: זוויות קודקודיות</a:t>
            </a:r>
            <a:endParaRPr lang="LID4096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512D0F8-BD14-3A1B-EE0E-C42E0ED7A847}"/>
              </a:ext>
            </a:extLst>
          </p:cNvPr>
          <p:cNvGrpSpPr/>
          <p:nvPr/>
        </p:nvGrpSpPr>
        <p:grpSpPr>
          <a:xfrm>
            <a:off x="1917373" y="2492725"/>
            <a:ext cx="5273357" cy="3231654"/>
            <a:chOff x="4774066" y="2271199"/>
            <a:chExt cx="5273357" cy="3231654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E5236626-9B3C-209B-0EF3-0760B1CB2202}"/>
                </a:ext>
              </a:extLst>
            </p:cNvPr>
            <p:cNvSpPr txBox="1"/>
            <p:nvPr/>
          </p:nvSpPr>
          <p:spPr>
            <a:xfrm>
              <a:off x="4774066" y="2271199"/>
              <a:ext cx="4738861" cy="32316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rtl="1"/>
              <a:r>
                <a:rPr lang="he-IL" sz="2400" b="1" dirty="0">
                  <a:solidFill>
                    <a:schemeClr val="bg2">
                      <a:lumMod val="25000"/>
                    </a:schemeClr>
                  </a:solidFill>
                </a:rPr>
                <a:t>סיכום תרגול</a:t>
              </a:r>
              <a:r>
                <a:rPr lang="en-US" sz="2400" b="1" dirty="0">
                  <a:solidFill>
                    <a:schemeClr val="bg2">
                      <a:lumMod val="25000"/>
                    </a:schemeClr>
                  </a:solidFill>
                </a:rPr>
                <a:t> </a:t>
              </a:r>
              <a:r>
                <a:rPr lang="he-IL" sz="2400" b="1" dirty="0">
                  <a:solidFill>
                    <a:schemeClr val="bg2">
                      <a:lumMod val="25000"/>
                    </a:schemeClr>
                  </a:solidFill>
                </a:rPr>
                <a:t> | פרק 27</a:t>
              </a:r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עמודים 285-283</a:t>
              </a:r>
            </a:p>
            <a:p>
              <a:pPr algn="r" rtl="1"/>
              <a:r>
                <a:rPr lang="he-IL" sz="2000" dirty="0"/>
                <a:t>תרגילים 7-1</a:t>
              </a:r>
              <a:endParaRPr lang="en-US" sz="2000" dirty="0"/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עמודים 287-286                           עמודים 289-288</a:t>
              </a:r>
            </a:p>
            <a:p>
              <a:pPr algn="r" rtl="1"/>
              <a:r>
                <a:rPr lang="he-IL" sz="2000" dirty="0"/>
                <a:t>תרגילים 17-8                                תרגילים 24-18</a:t>
              </a:r>
              <a:endParaRPr lang="en-US" sz="2000" dirty="0"/>
            </a:p>
            <a:p>
              <a:pPr algn="r" rtl="1"/>
              <a:endParaRPr lang="he-IL" sz="2000" dirty="0"/>
            </a:p>
            <a:p>
              <a:pPr algn="r" rtl="1"/>
              <a:r>
                <a:rPr lang="he-IL" sz="2000" dirty="0"/>
                <a:t>עמוד 290</a:t>
              </a:r>
            </a:p>
            <a:p>
              <a:pPr algn="r" rtl="1"/>
              <a:r>
                <a:rPr lang="he-IL" sz="2000" dirty="0"/>
                <a:t>תרגילים 28-25</a:t>
              </a:r>
              <a:endParaRPr lang="LID4096" sz="2000" dirty="0"/>
            </a:p>
          </p:txBody>
        </p:sp>
        <p:pic>
          <p:nvPicPr>
            <p:cNvPr id="9" name="Graphic 8" descr="Signature outline">
              <a:extLst>
                <a:ext uri="{FF2B5EF4-FFF2-40B4-BE49-F238E27FC236}">
                  <a16:creationId xmlns:a16="http://schemas.microsoft.com/office/drawing/2014/main" id="{4595CFB3-7A9B-789E-4774-D10766B3523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2864078"/>
              <a:ext cx="534496" cy="534496"/>
            </a:xfrm>
            <a:prstGeom prst="rect">
              <a:avLst/>
            </a:prstGeom>
          </p:spPr>
        </p:pic>
        <p:pic>
          <p:nvPicPr>
            <p:cNvPr id="13" name="Graphic 12" descr="Signature outline">
              <a:extLst>
                <a:ext uri="{FF2B5EF4-FFF2-40B4-BE49-F238E27FC236}">
                  <a16:creationId xmlns:a16="http://schemas.microsoft.com/office/drawing/2014/main" id="{FA6370BC-03B7-641F-2B6D-A3F742A48EC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3774724"/>
              <a:ext cx="534496" cy="534496"/>
            </a:xfrm>
            <a:prstGeom prst="rect">
              <a:avLst/>
            </a:prstGeom>
          </p:spPr>
        </p:pic>
        <p:pic>
          <p:nvPicPr>
            <p:cNvPr id="17" name="Graphic 16" descr="Signature outline">
              <a:extLst>
                <a:ext uri="{FF2B5EF4-FFF2-40B4-BE49-F238E27FC236}">
                  <a16:creationId xmlns:a16="http://schemas.microsoft.com/office/drawing/2014/main" id="{83F74AB1-D794-225E-EA7C-20538B79EFF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9512927" y="4685370"/>
              <a:ext cx="534496" cy="534496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F98989F0-416C-FFF4-E4E1-DD8A3DBB8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246" y="730058"/>
            <a:ext cx="5929803" cy="1479680"/>
          </a:xfrm>
          <a:prstGeom prst="rect">
            <a:avLst/>
          </a:prstGeom>
        </p:spPr>
      </p:pic>
      <p:pic>
        <p:nvPicPr>
          <p:cNvPr id="5" name="Graphic 4" descr="Signature outline">
            <a:extLst>
              <a:ext uri="{FF2B5EF4-FFF2-40B4-BE49-F238E27FC236}">
                <a16:creationId xmlns:a16="http://schemas.microsoft.com/office/drawing/2014/main" id="{683952F5-7815-1B61-8570-4672790277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693295" y="3996250"/>
            <a:ext cx="534496" cy="53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57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B63B893-0818-0BCB-972F-DFC804390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2257" y="1668192"/>
            <a:ext cx="3595014" cy="31585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0F095D-2C11-383E-750F-04C95BE1CB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647" t="1" b="1688"/>
          <a:stretch>
            <a:fillRect/>
          </a:stretch>
        </p:blipFill>
        <p:spPr>
          <a:xfrm>
            <a:off x="4128298" y="1761340"/>
            <a:ext cx="3937966" cy="4012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80D1B3-540E-3D88-3022-84E4DB1D0C39}"/>
              </a:ext>
            </a:extLst>
          </p:cNvPr>
          <p:cNvSpPr txBox="1"/>
          <p:nvPr/>
        </p:nvSpPr>
        <p:spPr>
          <a:xfrm>
            <a:off x="4202257" y="4826736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dirty="0"/>
              <a:t>גרסה 151026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939317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ustom 1">
      <a:majorFont>
        <a:latin typeface="David"/>
        <a:ea typeface=""/>
        <a:cs typeface="David"/>
      </a:majorFont>
      <a:minorFont>
        <a:latin typeface="David"/>
        <a:ea typeface=""/>
        <a:cs typeface="David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303</Words>
  <Application>Microsoft Office PowerPoint</Application>
  <PresentationFormat>Widescreen</PresentationFormat>
  <Paragraphs>44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Aptos</vt:lpstr>
      <vt:lpstr>Arial</vt:lpstr>
      <vt:lpstr>David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Daya Zaguri</dc:creator>
  <cp:lastModifiedBy>Daya Zaguri</cp:lastModifiedBy>
  <cp:revision>17</cp:revision>
  <dcterms:created xsi:type="dcterms:W3CDTF">2026-10-13T06:15:05Z</dcterms:created>
  <dcterms:modified xsi:type="dcterms:W3CDTF">2026-10-15T15:08:09Z</dcterms:modified>
</cp:coreProperties>
</file>