
<file path=[Content_Types].xml><?xml version="1.0" encoding="utf-8"?>
<Types xmlns="http://schemas.openxmlformats.org/package/2006/content-types">
  <Default Extension="jpeg" ContentType="image/jpeg"/>
  <Default Extension="php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C48A"/>
    <a:srgbClr val="C48C7F"/>
    <a:srgbClr val="E1EBF8"/>
    <a:srgbClr val="EFF5FE"/>
    <a:srgbClr val="BAD6F6"/>
    <a:srgbClr val="E35A74"/>
    <a:srgbClr val="C2D39A"/>
    <a:srgbClr val="A6A7D5"/>
    <a:srgbClr val="EBECEE"/>
    <a:srgbClr val="C5B1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8" autoAdjust="0"/>
    <p:restoredTop sz="94660"/>
  </p:normalViewPr>
  <p:slideViewPr>
    <p:cSldViewPr snapToGrid="0">
      <p:cViewPr varScale="1">
        <p:scale>
          <a:sx n="97" d="100"/>
          <a:sy n="97" d="100"/>
        </p:scale>
        <p:origin x="72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52FC1-9149-48EF-8E7D-89B286A4DFEF}" type="datetimeFigureOut">
              <a:rPr lang="LID4096" smtClean="0"/>
              <a:t>10/14/2026</a:t>
            </a:fld>
            <a:endParaRPr lang="LID4096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ID4096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49B8A-3ACC-45F1-84A9-5A6F9FBADE48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5786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B922F-D217-E42D-0AE8-632575D11E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C5A8A3-1DE8-01AE-7D66-28696B6AA7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5C7781-EF0B-5A09-CC2F-374E637E3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88F5-E2FB-41B9-8243-7690515ABF31}" type="datetime1">
              <a:rPr lang="LID4096" smtClean="0"/>
              <a:t>10/14/2026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9900E-564F-0A9F-F6DB-9E412BA34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CF049-5A88-C37B-6103-96F0C79F3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238630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44D71-6188-5AAA-A5F7-30854F83A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C3E5D-8175-200A-BACA-225092739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DDA0F-E2DD-5AF6-20A5-07CCED8C5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D6BC1-61BD-4FEE-9CC9-D1C4F3F67E8B}" type="datetime1">
              <a:rPr lang="LID4096" smtClean="0"/>
              <a:t>10/14/2026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CBD73-BEE5-2884-DB33-B58501E19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DBA6D-FCA8-A384-1173-DBC27BD59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24999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D02D-318F-3443-4676-073606AF1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88DDD-8766-0096-FFB2-17DB6C8CA2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AFFB1-1464-4496-7C79-53F869D01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C038-8778-4243-8D7D-74064659007F}" type="datetime1">
              <a:rPr lang="LID4096" smtClean="0"/>
              <a:t>10/14/2026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90EA6-8A74-3A37-8A6F-8D9DDD3B4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2F276-E257-AB60-865C-560E2EAB9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982617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C1DF6-09FE-277C-496A-C08E19E9A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E5578-B924-F9E0-5F06-E6D1C80255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89F26C-726B-70C7-C1AD-08DED5986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943960-DBAE-0572-0DE6-846A3EBFC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B784-9350-4109-B381-F57B7550B5B4}" type="datetime1">
              <a:rPr lang="LID4096" smtClean="0"/>
              <a:t>10/14/2026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86F286-D605-4730-3043-3E6BEA5A8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8D519D-8AE7-633E-7890-118D9B72B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85639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01BFF-74BE-6C8A-8E27-E47214697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F87E4F-26D5-475B-B723-38A55D7F9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9BC43-65A8-9BF5-67AE-049BEE906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01188F-A79B-11FA-B854-DBAD8DFC2D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03E307-85B2-1227-3640-F51A557B5B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794FF5-A8A5-3EE5-75EA-F2AD7FB78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D551A-5EB3-4A35-B205-65CD8482A16B}" type="datetime1">
              <a:rPr lang="LID4096" smtClean="0"/>
              <a:t>10/14/2026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88AE17-859D-C0BF-450D-2CBA97C0A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2BCD14-5F34-6381-6FDE-E24ECF9C6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76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DB18E-FFFA-E26D-2A5F-A8F33D480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80C6CA-B3FD-8ED6-0E52-CEB288591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BAAC8-2126-4152-B35F-3634E220B438}" type="datetime1">
              <a:rPr lang="LID4096" smtClean="0"/>
              <a:t>10/14/2026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6A45B5-CC10-90D8-5CDC-A94B80EA3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DA7D3E-5CFB-2219-5C5A-D6670FBDB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048933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50C36B-CB7C-3216-8422-4E0E6D285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6356350"/>
            <a:ext cx="4812660" cy="365125"/>
          </a:xfrm>
        </p:spPr>
        <p:txBody>
          <a:bodyPr/>
          <a:lstStyle>
            <a:lvl1pPr>
              <a:defRPr sz="1600"/>
            </a:lvl1pPr>
          </a:lstStyle>
          <a:p>
            <a:r>
              <a:rPr lang="he-IL" dirty="0"/>
              <a:t>כיתה ז | חלק א | יחידה ב | פרק 28: משולש שווה-צלעות</a:t>
            </a:r>
            <a:endParaRPr lang="LID4096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673933-79B5-16A8-F231-A4AD1A838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260B59-00AF-2A65-A71D-EEF17BD3FD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99" y="6167621"/>
            <a:ext cx="1541529" cy="55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22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2E8B-9A00-49CF-A4B0-8E4473921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B7249-1DD4-6157-180E-9D39CF122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054AA-73AD-15F6-F435-F7336706B5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2BF40-38D5-C35D-C122-4551C2078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39541-1FDA-4225-B0A1-CD8E27B8AF31}" type="datetime1">
              <a:rPr lang="LID4096" smtClean="0"/>
              <a:t>10/14/2026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217F6E-F438-D537-5B91-2AFE41646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66A5B4-BD79-ECA6-D24A-31D745679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35971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16C7E-A067-DDD9-D4DA-EC51CEB5A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543195-47B3-571A-97EA-A637531599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745F66-8E39-17C0-2CA1-883E522B0D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45776-A5BE-EE36-217A-170B401E2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DE6F-6E2A-41D5-855D-9DDA84A25E8E}" type="datetime1">
              <a:rPr lang="LID4096" smtClean="0"/>
              <a:t>10/14/2026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95473A-3BC3-6F02-9B7F-80017DA03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D1027-EE92-D70C-0A53-045FB6CC6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6218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3EE3C-EACA-579A-3F8D-78ECF181D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78C8FE-841C-A831-0057-507FEE7257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BF94A-B837-A7A6-91FE-64464F356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7BE9A-8FD6-4E53-88D1-219B17202737}" type="datetime1">
              <a:rPr lang="LID4096" smtClean="0"/>
              <a:t>10/14/2026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ED44C-F2A4-F9EA-49BC-8E251544C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05A7CC-BAA5-D454-C5AD-A314F0DF5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088497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2DF8B2-CB13-232B-1E68-53B508FA1E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C94300-F8DC-49D9-775C-1B8893C746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58A1E-D786-58AB-A0CC-E10CBD523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E9463-9734-4E99-B0E9-AE14B64371B5}" type="datetime1">
              <a:rPr lang="LID4096" smtClean="0"/>
              <a:t>10/14/2026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FA2BBF-6212-55B3-E715-45E9CEE7F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40082C-BB8E-E4CB-8966-273FABF7F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79448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132766-19D0-956A-5714-0A81BC25C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4F0CE4-3F68-F85D-534F-BEDF9CA41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ACEFE-D925-7B5A-0F90-75DE4268AC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88E2EC-2357-4649-B3E3-18687C781DCE}" type="datetime1">
              <a:rPr lang="LID4096" smtClean="0"/>
              <a:t>10/14/2026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6743A-157A-EB61-0CD6-AC42463FD1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A59F9-A42D-E306-5ADB-F08B36F44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432008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h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h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ebra.org/m/qjvewynk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hyperlink" Target="https://www.geogebra.org/m/qjvewynk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h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0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1056FA0F-9C42-72B2-2143-11331D852296}"/>
              </a:ext>
            </a:extLst>
          </p:cNvPr>
          <p:cNvSpPr txBox="1"/>
          <p:nvPr/>
        </p:nvSpPr>
        <p:spPr>
          <a:xfrm>
            <a:off x="5749536" y="3319159"/>
            <a:ext cx="24048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2800" b="1" dirty="0"/>
              <a:t>יחידה ב | פרק 26</a:t>
            </a:r>
            <a:endParaRPr lang="LID4096" sz="28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3794B18-8F57-E77C-98DA-70A474DCF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98" y="2002964"/>
            <a:ext cx="6287254" cy="13161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86665D-5024-A6C9-2001-EFE12A5543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138"/>
          <a:stretch>
            <a:fillRect/>
          </a:stretch>
        </p:blipFill>
        <p:spPr>
          <a:xfrm>
            <a:off x="0" y="-12723"/>
            <a:ext cx="4809506" cy="6870723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AAB25E0-977A-E63E-8BBD-6E5F3E5E9136}"/>
              </a:ext>
            </a:extLst>
          </p:cNvPr>
          <p:cNvCxnSpPr/>
          <p:nvPr/>
        </p:nvCxnSpPr>
        <p:spPr>
          <a:xfrm>
            <a:off x="401283" y="6506056"/>
            <a:ext cx="11393819" cy="0"/>
          </a:xfrm>
          <a:prstGeom prst="line">
            <a:avLst/>
          </a:prstGeom>
          <a:ln w="19050">
            <a:solidFill>
              <a:srgbClr val="C48C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632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D3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A87B116-8FCE-6422-CD5F-0EEDB15052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045682-8200-C2FE-0A62-8C44F77115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3" t="1045" r="643" b="1187"/>
          <a:stretch>
            <a:fillRect/>
          </a:stretch>
        </p:blipFill>
        <p:spPr>
          <a:xfrm>
            <a:off x="78376" y="404529"/>
            <a:ext cx="12035247" cy="563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12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038601-1DB9-1D57-8DD2-329693749F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CC8AF46-14A1-01FF-F4EE-4985ED70D39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DF97CB-E50E-0537-A3CA-87C5A8791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8219"/>
            <a:ext cx="12192000" cy="43015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6C8FA2D-A900-A721-5B19-AAEF348E4C81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צמודות</a:t>
            </a:r>
            <a:endParaRPr lang="LID4096" sz="4000" b="1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6859F1-750A-26A8-E88E-B5FFB9720327}"/>
              </a:ext>
            </a:extLst>
          </p:cNvPr>
          <p:cNvSpPr/>
          <p:nvPr/>
        </p:nvSpPr>
        <p:spPr>
          <a:xfrm>
            <a:off x="0" y="1917812"/>
            <a:ext cx="12113777" cy="1205714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2A8826-85A9-3F2A-7BBA-2C5B5ADCC821}"/>
              </a:ext>
            </a:extLst>
          </p:cNvPr>
          <p:cNvSpPr/>
          <p:nvPr/>
        </p:nvSpPr>
        <p:spPr>
          <a:xfrm>
            <a:off x="8019207" y="3317734"/>
            <a:ext cx="4172793" cy="35486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E35478-6682-AD3A-3A83-733DCDFD481F}"/>
              </a:ext>
            </a:extLst>
          </p:cNvPr>
          <p:cNvSpPr/>
          <p:nvPr/>
        </p:nvSpPr>
        <p:spPr>
          <a:xfrm>
            <a:off x="354701" y="2865769"/>
            <a:ext cx="4172793" cy="2110833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2A8F62-6D15-A8F7-03FA-999B7774E73B}"/>
              </a:ext>
            </a:extLst>
          </p:cNvPr>
          <p:cNvSpPr/>
          <p:nvPr/>
        </p:nvSpPr>
        <p:spPr>
          <a:xfrm>
            <a:off x="7274741" y="3801989"/>
            <a:ext cx="4839036" cy="35486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BF2864-21DA-5922-AE7D-B649B30DF22F}"/>
              </a:ext>
            </a:extLst>
          </p:cNvPr>
          <p:cNvSpPr/>
          <p:nvPr/>
        </p:nvSpPr>
        <p:spPr>
          <a:xfrm>
            <a:off x="4612459" y="4173627"/>
            <a:ext cx="7540429" cy="891987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187892-4D7F-8655-F74C-6368BA4200E6}"/>
              </a:ext>
            </a:extLst>
          </p:cNvPr>
          <p:cNvSpPr/>
          <p:nvPr/>
        </p:nvSpPr>
        <p:spPr>
          <a:xfrm>
            <a:off x="1335186" y="5168338"/>
            <a:ext cx="10817701" cy="411443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88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DAFBEF-636D-58AA-481A-284D4C28D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A2EE3F3-44F2-E98F-6451-9779421C0C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B4DD6C-C90C-3E52-9AAA-B394F37819DB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צמודות</a:t>
            </a:r>
            <a:endParaRPr lang="LID4096" sz="40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78FCCD-20D1-6026-4FE4-0863B64A4C8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r="1153"/>
          <a:stretch>
            <a:fillRect/>
          </a:stretch>
        </p:blipFill>
        <p:spPr>
          <a:xfrm>
            <a:off x="776364" y="1507350"/>
            <a:ext cx="2805036" cy="40156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0051B7-F59F-2574-9F13-465374387412}"/>
              </a:ext>
            </a:extLst>
          </p:cNvPr>
          <p:cNvSpPr txBox="1"/>
          <p:nvPr/>
        </p:nvSpPr>
        <p:spPr>
          <a:xfrm>
            <a:off x="5643519" y="4196727"/>
            <a:ext cx="3223959" cy="1323439"/>
          </a:xfrm>
          <a:prstGeom prst="rect">
            <a:avLst/>
          </a:prstGeom>
          <a:noFill/>
          <a:ln w="28575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עמודים 275-273</a:t>
            </a:r>
          </a:p>
          <a:p>
            <a:pPr algn="ctr"/>
            <a:r>
              <a:rPr lang="he-IL" sz="4000" dirty="0"/>
              <a:t>תרגילים 7-1</a:t>
            </a:r>
            <a:endParaRPr lang="LID4096" sz="40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069723-7827-BFA0-684F-FB8BA6D68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02" y="3526472"/>
            <a:ext cx="2966571" cy="12098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235A63E-A528-F878-8EA0-612C82FBA8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1960" y="1427979"/>
            <a:ext cx="3349153" cy="168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1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D6010E-3CA7-B7BC-704D-9942987A2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1561BA-019D-DB51-05A0-65787790D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5181"/>
            <a:ext cx="12192000" cy="4428422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AB3D8AC-48A1-FBCA-3D01-3F9717DD9A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D063FF-F282-A15B-01AE-0AF0EE4BBF50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ב. חישובים עם זוויות צמודות</a:t>
            </a:r>
            <a:endParaRPr lang="LID4096" sz="4000" b="1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C8C14D-F850-2487-B8DC-3E2760BEF003}"/>
              </a:ext>
            </a:extLst>
          </p:cNvPr>
          <p:cNvSpPr/>
          <p:nvPr/>
        </p:nvSpPr>
        <p:spPr>
          <a:xfrm>
            <a:off x="0" y="1564187"/>
            <a:ext cx="12113777" cy="42458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B3C2CB-D622-46A4-555C-D84EE1A3620D}"/>
              </a:ext>
            </a:extLst>
          </p:cNvPr>
          <p:cNvSpPr/>
          <p:nvPr/>
        </p:nvSpPr>
        <p:spPr>
          <a:xfrm>
            <a:off x="7940984" y="2091492"/>
            <a:ext cx="4172793" cy="35486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037346-A531-CFD4-4416-9A3DFCEBE5DD}"/>
              </a:ext>
            </a:extLst>
          </p:cNvPr>
          <p:cNvSpPr/>
          <p:nvPr/>
        </p:nvSpPr>
        <p:spPr>
          <a:xfrm>
            <a:off x="500358" y="2062794"/>
            <a:ext cx="4172793" cy="2110833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F1A510-23E3-D1EA-247B-E17178A1815C}"/>
              </a:ext>
            </a:extLst>
          </p:cNvPr>
          <p:cNvSpPr/>
          <p:nvPr/>
        </p:nvSpPr>
        <p:spPr>
          <a:xfrm>
            <a:off x="7274741" y="2558894"/>
            <a:ext cx="4839036" cy="35486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E32C8B-FA32-A18E-CA64-01DF3A5DEF44}"/>
              </a:ext>
            </a:extLst>
          </p:cNvPr>
          <p:cNvSpPr/>
          <p:nvPr/>
        </p:nvSpPr>
        <p:spPr>
          <a:xfrm>
            <a:off x="5915278" y="3026296"/>
            <a:ext cx="6198499" cy="340983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2F2A3C2-E191-F005-5DD6-817FA26B6E7C}"/>
              </a:ext>
            </a:extLst>
          </p:cNvPr>
          <p:cNvSpPr/>
          <p:nvPr/>
        </p:nvSpPr>
        <p:spPr>
          <a:xfrm>
            <a:off x="1296076" y="4556951"/>
            <a:ext cx="10817701" cy="1228854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2DA4BC-CFC9-5C4B-D6AE-B2128471497D}"/>
              </a:ext>
            </a:extLst>
          </p:cNvPr>
          <p:cNvSpPr/>
          <p:nvPr/>
        </p:nvSpPr>
        <p:spPr>
          <a:xfrm>
            <a:off x="5954388" y="3479820"/>
            <a:ext cx="6198499" cy="924987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471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8" grpId="0" animBg="1"/>
      <p:bldP spid="19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D6F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1E1D33-2ABB-6D6E-9D29-25ADDC0AA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2F4F09-46D5-E2DE-920D-67F6DEAA1F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538"/>
          <a:stretch>
            <a:fillRect/>
          </a:stretch>
        </p:blipFill>
        <p:spPr>
          <a:xfrm>
            <a:off x="0" y="1365217"/>
            <a:ext cx="12192000" cy="4395503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74A0E5A-73CA-541B-CBD2-DCC81EBA7E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C207C5-DC4E-EA53-1BE5-F5FA48A75AEA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rgbClr val="EFF5FE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ב. חישובים עם זוויות צמודות</a:t>
            </a:r>
            <a:endParaRPr lang="LID4096" sz="4000" b="1" u="sng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AE4F95-6993-A741-B73F-65B6DC5C9D46}"/>
              </a:ext>
            </a:extLst>
          </p:cNvPr>
          <p:cNvSpPr/>
          <p:nvPr/>
        </p:nvSpPr>
        <p:spPr>
          <a:xfrm>
            <a:off x="1121509" y="4711311"/>
            <a:ext cx="10817701" cy="416185"/>
          </a:xfrm>
          <a:prstGeom prst="rect">
            <a:avLst/>
          </a:prstGeom>
          <a:solidFill>
            <a:srgbClr val="EF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1FDF9-9F29-2BD2-DE46-6103AE0A73A0}"/>
              </a:ext>
            </a:extLst>
          </p:cNvPr>
          <p:cNvSpPr/>
          <p:nvPr/>
        </p:nvSpPr>
        <p:spPr>
          <a:xfrm>
            <a:off x="5740711" y="3815542"/>
            <a:ext cx="6198499" cy="830771"/>
          </a:xfrm>
          <a:prstGeom prst="rect">
            <a:avLst/>
          </a:prstGeom>
          <a:solidFill>
            <a:srgbClr val="EF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B08660-EC36-23A8-6F7D-AAEC63CA82BF}"/>
              </a:ext>
            </a:extLst>
          </p:cNvPr>
          <p:cNvSpPr/>
          <p:nvPr/>
        </p:nvSpPr>
        <p:spPr>
          <a:xfrm>
            <a:off x="1121509" y="5223742"/>
            <a:ext cx="10817701" cy="416185"/>
          </a:xfrm>
          <a:prstGeom prst="rect">
            <a:avLst/>
          </a:prstGeom>
          <a:solidFill>
            <a:srgbClr val="EF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84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9E81A1-772A-B611-9EBE-8414A5F78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6491DDE-59AC-545E-1314-EFA8BEAC4A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856724-7F14-B2C0-9CB5-579ED68467DC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ב. חישובים עם זוויות צמודות</a:t>
            </a:r>
            <a:endParaRPr lang="LID4096" sz="40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039545-9CD0-F7EA-681C-F5DFBB9140A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r="1153"/>
          <a:stretch>
            <a:fillRect/>
          </a:stretch>
        </p:blipFill>
        <p:spPr>
          <a:xfrm>
            <a:off x="776364" y="1507350"/>
            <a:ext cx="2805036" cy="40156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181637-FB47-B781-C33E-376A22988F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3891" y="1852439"/>
            <a:ext cx="4485786" cy="967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7154E1-BBF5-5958-C805-FC525DDDDA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033" y="1420279"/>
            <a:ext cx="3154972" cy="16878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A70B62-61D0-B1C8-17E2-6A3826802679}"/>
              </a:ext>
            </a:extLst>
          </p:cNvPr>
          <p:cNvSpPr txBox="1"/>
          <p:nvPr/>
        </p:nvSpPr>
        <p:spPr>
          <a:xfrm>
            <a:off x="5643519" y="4196727"/>
            <a:ext cx="3223959" cy="1323439"/>
          </a:xfrm>
          <a:prstGeom prst="rect">
            <a:avLst/>
          </a:prstGeom>
          <a:noFill/>
          <a:ln w="28575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עמודים 275-273</a:t>
            </a:r>
          </a:p>
          <a:p>
            <a:pPr algn="ctr"/>
            <a:r>
              <a:rPr lang="he-IL" sz="4000" dirty="0"/>
              <a:t>תרגילים 7-1</a:t>
            </a:r>
            <a:endParaRPr lang="LID4096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1B7502-C8B0-2E0F-0B3E-0AD683F51E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02" y="3526472"/>
            <a:ext cx="2966571" cy="120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86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D39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5680F8-2012-68C6-BC6D-9D82815B3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4A0DDD-B761-F0B2-6DBD-86BDF8CB81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37"/>
          <a:stretch>
            <a:fillRect/>
          </a:stretch>
        </p:blipFill>
        <p:spPr>
          <a:xfrm>
            <a:off x="624" y="581892"/>
            <a:ext cx="12165634" cy="5286895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E31BC8-093A-92BB-DC7A-874330C016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pic>
        <p:nvPicPr>
          <p:cNvPr id="6" name="Graphic 5" descr="Link with solid fill">
            <a:hlinkClick r:id="rId3"/>
            <a:extLst>
              <a:ext uri="{FF2B5EF4-FFF2-40B4-BE49-F238E27FC236}">
                <a16:creationId xmlns:a16="http://schemas.microsoft.com/office/drawing/2014/main" id="{50347DCD-D66C-CE63-55D4-70B4B51D22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5854" y="353291"/>
            <a:ext cx="914400" cy="914400"/>
          </a:xfrm>
          <a:prstGeom prst="rect">
            <a:avLst/>
          </a:prstGeom>
        </p:spPr>
      </p:pic>
      <p:pic>
        <p:nvPicPr>
          <p:cNvPr id="13" name="Picture 12">
            <a:hlinkClick r:id="rId3"/>
            <a:extLst>
              <a:ext uri="{FF2B5EF4-FFF2-40B4-BE49-F238E27FC236}">
                <a16:creationId xmlns:a16="http://schemas.microsoft.com/office/drawing/2014/main" id="{AA47EEDB-E5B2-E567-DABD-0C3AB79496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40" y="260463"/>
            <a:ext cx="2197352" cy="6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EAD58F-195E-F3AD-6C38-10B2A29EC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03E32CD-FB5E-5127-B669-84BD2896590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1C9E6E-D467-37F0-4154-B9DCE8181F4A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ג. חוצי-זוויות של זוויות צמודות</a:t>
            </a:r>
            <a:endParaRPr lang="LID4096" sz="4000" b="1" u="sng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61300A-6EC4-56CB-A683-2AF25F709740}"/>
              </a:ext>
            </a:extLst>
          </p:cNvPr>
          <p:cNvSpPr/>
          <p:nvPr/>
        </p:nvSpPr>
        <p:spPr>
          <a:xfrm>
            <a:off x="7940984" y="2091492"/>
            <a:ext cx="4172793" cy="35486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ACF365-3983-1FE4-7502-7AB19CF0DECD}"/>
              </a:ext>
            </a:extLst>
          </p:cNvPr>
          <p:cNvSpPr/>
          <p:nvPr/>
        </p:nvSpPr>
        <p:spPr>
          <a:xfrm>
            <a:off x="5954388" y="3479820"/>
            <a:ext cx="6198499" cy="924987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pic>
        <p:nvPicPr>
          <p:cNvPr id="6" name="Graphic 5" descr="Link with solid fill">
            <a:hlinkClick r:id="rId2"/>
            <a:extLst>
              <a:ext uri="{FF2B5EF4-FFF2-40B4-BE49-F238E27FC236}">
                <a16:creationId xmlns:a16="http://schemas.microsoft.com/office/drawing/2014/main" id="{D52DEBE6-06AB-DE60-1412-B1CF52485C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5854" y="353291"/>
            <a:ext cx="914400" cy="914400"/>
          </a:xfrm>
          <a:prstGeom prst="rect">
            <a:avLst/>
          </a:prstGeom>
        </p:spPr>
      </p:pic>
      <p:pic>
        <p:nvPicPr>
          <p:cNvPr id="8" name="Picture 7">
            <a:hlinkClick r:id="rId2"/>
            <a:extLst>
              <a:ext uri="{FF2B5EF4-FFF2-40B4-BE49-F238E27FC236}">
                <a16:creationId xmlns:a16="http://schemas.microsoft.com/office/drawing/2014/main" id="{8E1BD532-9E94-2599-83D1-BB8E2B3175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40" y="260463"/>
            <a:ext cx="2197352" cy="64285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0ADD1CA-A737-5518-CD26-06F285C23C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320636"/>
            <a:ext cx="12192000" cy="2216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67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0979A5-38A4-9703-27AD-948889253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FBCEDB5-AF32-696B-004A-78A17C6B49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1A89E7-9B77-7D45-69FB-DD73E10A4FEE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ג. חוצי-זוויות של זוויות צמודות</a:t>
            </a:r>
            <a:endParaRPr lang="LID4096" sz="40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E635EA-393D-2393-24F2-42D691BD947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r="1153"/>
          <a:stretch>
            <a:fillRect/>
          </a:stretch>
        </p:blipFill>
        <p:spPr>
          <a:xfrm>
            <a:off x="776364" y="1507350"/>
            <a:ext cx="2805036" cy="40156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A8B964-8018-6D40-8F60-CC89ADD0A2DF}"/>
              </a:ext>
            </a:extLst>
          </p:cNvPr>
          <p:cNvSpPr txBox="1"/>
          <p:nvPr/>
        </p:nvSpPr>
        <p:spPr>
          <a:xfrm>
            <a:off x="5643519" y="4208935"/>
            <a:ext cx="3223959" cy="1323439"/>
          </a:xfrm>
          <a:prstGeom prst="rect">
            <a:avLst/>
          </a:prstGeom>
          <a:noFill/>
          <a:ln w="19050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עמודים 280-279</a:t>
            </a:r>
          </a:p>
          <a:p>
            <a:pPr algn="ctr"/>
            <a:r>
              <a:rPr lang="he-IL" sz="4000" dirty="0"/>
              <a:t>תרגילים 27-23</a:t>
            </a:r>
            <a:endParaRPr lang="LID4096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167576-407A-F9C9-7763-FE558816BD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325" y="2073948"/>
            <a:ext cx="8356458" cy="7103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A7A18D-EA5B-997A-A3DE-79A599544C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02" y="3526472"/>
            <a:ext cx="2966571" cy="120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7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3A3842-0A72-6448-E17F-B7A85EC3E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60D0616-FA35-40C9-9E1A-84CDBB20C6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6D88ED-370C-3576-F28D-1142DF4D1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9868" y="4758609"/>
            <a:ext cx="9997123" cy="8498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918FDC-8965-0AE1-06A2-0097312C6B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677" y="85951"/>
            <a:ext cx="4010694" cy="18415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986FFA-3DB5-F81A-32C8-E0A1E2EADB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1331" y="3334135"/>
            <a:ext cx="4535661" cy="9780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21F1DF4-132C-7DD6-1496-AFCBAECA4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2582" y="1519638"/>
            <a:ext cx="8991600" cy="11912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A63A087-F18C-B60F-87AB-0608CD4F5B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768" y="2740659"/>
            <a:ext cx="3591959" cy="1921670"/>
          </a:xfrm>
          <a:prstGeom prst="rect">
            <a:avLst/>
          </a:prstGeom>
        </p:spPr>
      </p:pic>
      <p:pic>
        <p:nvPicPr>
          <p:cNvPr id="4" name="Graphic 3" descr="Open book outline">
            <a:extLst>
              <a:ext uri="{FF2B5EF4-FFF2-40B4-BE49-F238E27FC236}">
                <a16:creationId xmlns:a16="http://schemas.microsoft.com/office/drawing/2014/main" id="{BEA7C96F-A16A-F0C7-F9DC-9BFA8EA2E3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776357">
            <a:off x="11212084" y="306117"/>
            <a:ext cx="682012" cy="68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108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28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010D04-4D13-B9A7-F1C0-420D6205E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8FB00DC-A2DD-F866-C477-B7BF835AF5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26: זוויות צמודות</a:t>
            </a:r>
            <a:endParaRPr lang="LID4096" sz="16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512D0F8-BD14-3A1B-EE0E-C42E0ED7A847}"/>
              </a:ext>
            </a:extLst>
          </p:cNvPr>
          <p:cNvGrpSpPr/>
          <p:nvPr/>
        </p:nvGrpSpPr>
        <p:grpSpPr>
          <a:xfrm>
            <a:off x="3116951" y="2492725"/>
            <a:ext cx="3207087" cy="3231654"/>
            <a:chOff x="6840336" y="2271199"/>
            <a:chExt cx="3207087" cy="3231654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5236626-9B3C-209B-0EF3-0760B1CB2202}"/>
                </a:ext>
              </a:extLst>
            </p:cNvPr>
            <p:cNvSpPr txBox="1"/>
            <p:nvPr/>
          </p:nvSpPr>
          <p:spPr>
            <a:xfrm>
              <a:off x="6840336" y="2271199"/>
              <a:ext cx="2672591" cy="32316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he-IL" sz="2400" b="1" dirty="0">
                  <a:solidFill>
                    <a:schemeClr val="bg2">
                      <a:lumMod val="25000"/>
                    </a:schemeClr>
                  </a:solidFill>
                </a:rPr>
                <a:t>סיכום תרגול</a:t>
              </a:r>
              <a:r>
                <a:rPr lang="en-US" sz="2400" b="1" dirty="0">
                  <a:solidFill>
                    <a:schemeClr val="bg2">
                      <a:lumMod val="25000"/>
                    </a:schemeClr>
                  </a:solidFill>
                </a:rPr>
                <a:t> </a:t>
              </a:r>
              <a:r>
                <a:rPr lang="he-IL" sz="2400" b="1" dirty="0">
                  <a:solidFill>
                    <a:schemeClr val="bg2">
                      <a:lumMod val="25000"/>
                    </a:schemeClr>
                  </a:solidFill>
                </a:rPr>
                <a:t> | פרק 26</a:t>
              </a:r>
            </a:p>
            <a:p>
              <a:pPr algn="r" rtl="1"/>
              <a:endParaRPr lang="he-IL" sz="2000" dirty="0"/>
            </a:p>
            <a:p>
              <a:pPr algn="r" rtl="1"/>
              <a:r>
                <a:rPr lang="he-IL" sz="2000" dirty="0"/>
                <a:t>עמודים 275-273</a:t>
              </a:r>
            </a:p>
            <a:p>
              <a:pPr algn="r" rtl="1"/>
              <a:r>
                <a:rPr lang="he-IL" sz="2000" dirty="0"/>
                <a:t>תרגילים 7-1</a:t>
              </a:r>
              <a:endParaRPr lang="en-US" sz="2000" dirty="0"/>
            </a:p>
            <a:p>
              <a:pPr algn="r" rtl="1"/>
              <a:endParaRPr lang="he-IL" sz="2000" dirty="0"/>
            </a:p>
            <a:p>
              <a:pPr algn="r" rtl="1"/>
              <a:r>
                <a:rPr lang="he-IL" sz="2000" dirty="0"/>
                <a:t>עמודים 278-276</a:t>
              </a:r>
            </a:p>
            <a:p>
              <a:pPr algn="r" rtl="1"/>
              <a:r>
                <a:rPr lang="he-IL" sz="2000" dirty="0"/>
                <a:t>תרגילים 22-8</a:t>
              </a:r>
              <a:endParaRPr lang="en-US" sz="2000" dirty="0"/>
            </a:p>
            <a:p>
              <a:pPr algn="r" rtl="1"/>
              <a:endParaRPr lang="he-IL" sz="2000" dirty="0"/>
            </a:p>
            <a:p>
              <a:pPr algn="r" rtl="1"/>
              <a:r>
                <a:rPr lang="he-IL" sz="2000" dirty="0"/>
                <a:t>עמודים 280-279</a:t>
              </a:r>
            </a:p>
            <a:p>
              <a:pPr algn="r" rtl="1"/>
              <a:r>
                <a:rPr lang="he-IL" sz="2000" dirty="0"/>
                <a:t>תרגילים 27-23</a:t>
              </a:r>
              <a:endParaRPr lang="LID4096" sz="2000" dirty="0"/>
            </a:p>
          </p:txBody>
        </p:sp>
        <p:pic>
          <p:nvPicPr>
            <p:cNvPr id="9" name="Graphic 8" descr="Signature outline">
              <a:extLst>
                <a:ext uri="{FF2B5EF4-FFF2-40B4-BE49-F238E27FC236}">
                  <a16:creationId xmlns:a16="http://schemas.microsoft.com/office/drawing/2014/main" id="{4595CFB3-7A9B-789E-4774-D10766B3523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12927" y="2864078"/>
              <a:ext cx="534496" cy="534496"/>
            </a:xfrm>
            <a:prstGeom prst="rect">
              <a:avLst/>
            </a:prstGeom>
          </p:spPr>
        </p:pic>
        <p:pic>
          <p:nvPicPr>
            <p:cNvPr id="13" name="Graphic 12" descr="Signature outline">
              <a:extLst>
                <a:ext uri="{FF2B5EF4-FFF2-40B4-BE49-F238E27FC236}">
                  <a16:creationId xmlns:a16="http://schemas.microsoft.com/office/drawing/2014/main" id="{FA6370BC-03B7-641F-2B6D-A3F742A48EC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12927" y="3774724"/>
              <a:ext cx="534496" cy="534496"/>
            </a:xfrm>
            <a:prstGeom prst="rect">
              <a:avLst/>
            </a:prstGeom>
          </p:spPr>
        </p:pic>
        <p:pic>
          <p:nvPicPr>
            <p:cNvPr id="17" name="Graphic 16" descr="Signature outline">
              <a:extLst>
                <a:ext uri="{FF2B5EF4-FFF2-40B4-BE49-F238E27FC236}">
                  <a16:creationId xmlns:a16="http://schemas.microsoft.com/office/drawing/2014/main" id="{83F74AB1-D794-225E-EA7C-20538B79EFF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12927" y="4685370"/>
              <a:ext cx="534496" cy="534496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F98989F0-416C-FFF4-E4E1-DD8A3DBB8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246" y="730058"/>
            <a:ext cx="5929803" cy="147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57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B63B893-0818-0BCB-972F-DFC804390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2257" y="1668192"/>
            <a:ext cx="3595014" cy="31585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0F095D-2C11-383E-750F-04C95BE1CB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647" t="1" b="1688"/>
          <a:stretch>
            <a:fillRect/>
          </a:stretch>
        </p:blipFill>
        <p:spPr>
          <a:xfrm>
            <a:off x="4128298" y="1761340"/>
            <a:ext cx="3937966" cy="4012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80D1B3-540E-3D88-3022-84E4DB1D0C39}"/>
              </a:ext>
            </a:extLst>
          </p:cNvPr>
          <p:cNvSpPr txBox="1"/>
          <p:nvPr/>
        </p:nvSpPr>
        <p:spPr>
          <a:xfrm>
            <a:off x="4202257" y="4826736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/>
              <a:t>גרסה 141026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939317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ustom 1">
      <a:majorFont>
        <a:latin typeface="David"/>
        <a:ea typeface=""/>
        <a:cs typeface="David"/>
      </a:majorFont>
      <a:minorFont>
        <a:latin typeface="David"/>
        <a:ea typeface=""/>
        <a:cs typeface="David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230</Words>
  <Application>Microsoft Office PowerPoint</Application>
  <PresentationFormat>Widescreen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Arial</vt:lpstr>
      <vt:lpstr>David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Daya Zaguri</dc:creator>
  <cp:lastModifiedBy>Daya Zaguri</cp:lastModifiedBy>
  <cp:revision>16</cp:revision>
  <dcterms:created xsi:type="dcterms:W3CDTF">2026-10-13T06:15:05Z</dcterms:created>
  <dcterms:modified xsi:type="dcterms:W3CDTF">2026-10-14T09:47:45Z</dcterms:modified>
</cp:coreProperties>
</file>